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67" r:id="rId2"/>
    <p:sldId id="289" r:id="rId3"/>
    <p:sldId id="278" r:id="rId4"/>
    <p:sldId id="270" r:id="rId5"/>
    <p:sldId id="275" r:id="rId6"/>
    <p:sldId id="279" r:id="rId7"/>
    <p:sldId id="266" r:id="rId8"/>
    <p:sldId id="265" r:id="rId9"/>
    <p:sldId id="304" r:id="rId10"/>
    <p:sldId id="307" r:id="rId11"/>
    <p:sldId id="306" r:id="rId12"/>
    <p:sldId id="305" r:id="rId13"/>
    <p:sldId id="298" r:id="rId14"/>
    <p:sldId id="295" r:id="rId15"/>
    <p:sldId id="297" r:id="rId16"/>
    <p:sldId id="296" r:id="rId17"/>
    <p:sldId id="293" r:id="rId18"/>
    <p:sldId id="299" r:id="rId19"/>
    <p:sldId id="269" r:id="rId20"/>
  </p:sldIdLst>
  <p:sldSz cx="138176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9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72" autoAdjust="0"/>
  </p:normalViewPr>
  <p:slideViewPr>
    <p:cSldViewPr>
      <p:cViewPr varScale="1">
        <p:scale>
          <a:sx n="64" d="100"/>
          <a:sy n="64" d="100"/>
        </p:scale>
        <p:origin x="1070" y="53"/>
      </p:cViewPr>
      <p:guideLst>
        <p:guide orient="horz" pos="2880"/>
        <p:guide pos="296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283" cy="46520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12" y="0"/>
            <a:ext cx="3038283" cy="46520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DA4E4BC0-C540-4142-A2C3-0D16315FC56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622" tIns="41811" rIns="83622" bIns="418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483" y="4473514"/>
            <a:ext cx="5607435" cy="3660837"/>
          </a:xfrm>
          <a:prstGeom prst="rect">
            <a:avLst/>
          </a:prstGeom>
        </p:spPr>
        <p:txBody>
          <a:bodyPr vert="horz" lIns="83622" tIns="41811" rIns="83622" bIns="418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01"/>
            <a:ext cx="3038283" cy="465199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12" y="8831201"/>
            <a:ext cx="3038283" cy="465199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FEFB18E4-456A-4A65-925D-E9E3E333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40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18E4-456A-4A65-925D-E9E3E33378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44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18E4-456A-4A65-925D-E9E3E33378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4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18E4-456A-4A65-925D-E9E3E33378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84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 about hospital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18E4-456A-4A65-925D-E9E3E33378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76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18E4-456A-4A65-925D-E9E3E33378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94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18E4-456A-4A65-925D-E9E3E33378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24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Pace of vaccination slowing</a:t>
            </a:r>
          </a:p>
          <a:p>
            <a:r>
              <a:rPr lang="en-US" dirty="0"/>
              <a:t>Need to vaccinate more younger adults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18E4-456A-4A65-925D-E9E3E33378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26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18E4-456A-4A65-925D-E9E3E33378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8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6320" y="2409446"/>
            <a:ext cx="117449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2640" y="4352546"/>
            <a:ext cx="96723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0880" y="1787654"/>
            <a:ext cx="6010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16064" y="1787654"/>
            <a:ext cx="6010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0880" y="310898"/>
            <a:ext cx="12435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0880" y="1787654"/>
            <a:ext cx="12435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97984" y="7228334"/>
            <a:ext cx="4421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90880" y="7228334"/>
            <a:ext cx="31780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48672" y="7228334"/>
            <a:ext cx="31780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28003">
        <a:defRPr>
          <a:latin typeface="+mn-lt"/>
          <a:ea typeface="+mn-ea"/>
          <a:cs typeface="+mn-cs"/>
        </a:defRPr>
      </a:lvl2pPr>
      <a:lvl3pPr marL="1256006">
        <a:defRPr>
          <a:latin typeface="+mn-lt"/>
          <a:ea typeface="+mn-ea"/>
          <a:cs typeface="+mn-cs"/>
        </a:defRPr>
      </a:lvl3pPr>
      <a:lvl4pPr marL="1884009">
        <a:defRPr>
          <a:latin typeface="+mn-lt"/>
          <a:ea typeface="+mn-ea"/>
          <a:cs typeface="+mn-cs"/>
        </a:defRPr>
      </a:lvl4pPr>
      <a:lvl5pPr marL="2512012">
        <a:defRPr>
          <a:latin typeface="+mn-lt"/>
          <a:ea typeface="+mn-ea"/>
          <a:cs typeface="+mn-cs"/>
        </a:defRPr>
      </a:lvl5pPr>
      <a:lvl6pPr marL="3140014">
        <a:defRPr>
          <a:latin typeface="+mn-lt"/>
          <a:ea typeface="+mn-ea"/>
          <a:cs typeface="+mn-cs"/>
        </a:defRPr>
      </a:lvl6pPr>
      <a:lvl7pPr marL="3768018">
        <a:defRPr>
          <a:latin typeface="+mn-lt"/>
          <a:ea typeface="+mn-ea"/>
          <a:cs typeface="+mn-cs"/>
        </a:defRPr>
      </a:lvl7pPr>
      <a:lvl8pPr marL="4396021">
        <a:defRPr>
          <a:latin typeface="+mn-lt"/>
          <a:ea typeface="+mn-ea"/>
          <a:cs typeface="+mn-cs"/>
        </a:defRPr>
      </a:lvl8pPr>
      <a:lvl9pPr marL="502402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28003">
        <a:defRPr>
          <a:latin typeface="+mn-lt"/>
          <a:ea typeface="+mn-ea"/>
          <a:cs typeface="+mn-cs"/>
        </a:defRPr>
      </a:lvl2pPr>
      <a:lvl3pPr marL="1256006">
        <a:defRPr>
          <a:latin typeface="+mn-lt"/>
          <a:ea typeface="+mn-ea"/>
          <a:cs typeface="+mn-cs"/>
        </a:defRPr>
      </a:lvl3pPr>
      <a:lvl4pPr marL="1884009">
        <a:defRPr>
          <a:latin typeface="+mn-lt"/>
          <a:ea typeface="+mn-ea"/>
          <a:cs typeface="+mn-cs"/>
        </a:defRPr>
      </a:lvl4pPr>
      <a:lvl5pPr marL="2512012">
        <a:defRPr>
          <a:latin typeface="+mn-lt"/>
          <a:ea typeface="+mn-ea"/>
          <a:cs typeface="+mn-cs"/>
        </a:defRPr>
      </a:lvl5pPr>
      <a:lvl6pPr marL="3140014">
        <a:defRPr>
          <a:latin typeface="+mn-lt"/>
          <a:ea typeface="+mn-ea"/>
          <a:cs typeface="+mn-cs"/>
        </a:defRPr>
      </a:lvl6pPr>
      <a:lvl7pPr marL="3768018">
        <a:defRPr>
          <a:latin typeface="+mn-lt"/>
          <a:ea typeface="+mn-ea"/>
          <a:cs typeface="+mn-cs"/>
        </a:defRPr>
      </a:lvl7pPr>
      <a:lvl8pPr marL="4396021">
        <a:defRPr>
          <a:latin typeface="+mn-lt"/>
          <a:ea typeface="+mn-ea"/>
          <a:cs typeface="+mn-cs"/>
        </a:defRPr>
      </a:lvl8pPr>
      <a:lvl9pPr marL="502402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php/contact-tracing/contact-tracing-plan/appendix.html#contact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chd.maryland.gov/registration-links/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chd.maryland.gov/covid-19-vaccination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BB9AB-813E-430B-AF15-81EDE04DC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96" y="5867400"/>
            <a:ext cx="12347000" cy="1661993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 Singer, L.E.H.S.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Carroll County Health Officer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/>
              <a:t>Please note that this data is preliminary and subject to change.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65FB548-8B34-47C2-A479-6666DF071C86}"/>
              </a:ext>
            </a:extLst>
          </p:cNvPr>
          <p:cNvSpPr txBox="1">
            <a:spLocks/>
          </p:cNvSpPr>
          <p:nvPr/>
        </p:nvSpPr>
        <p:spPr>
          <a:xfrm>
            <a:off x="314835" y="351979"/>
            <a:ext cx="12726522" cy="60016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Carroll County </a:t>
            </a:r>
          </a:p>
          <a:p>
            <a:r>
              <a:rPr lang="en-US" sz="7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Board of Education</a:t>
            </a:r>
          </a:p>
          <a:p>
            <a:endParaRPr lang="en-US" sz="5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COVID-19 Data Update</a:t>
            </a:r>
          </a:p>
          <a:p>
            <a:r>
              <a:rPr lang="en-US" sz="7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August 11, 2021</a:t>
            </a:r>
          </a:p>
          <a:p>
            <a:endParaRPr lang="en-US" sz="4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AD5ED-D26A-4FFE-81E9-0CBE86DC6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4191000"/>
            <a:ext cx="3219450" cy="26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9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6F65-885F-4406-98CD-8C1AF9989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310898"/>
            <a:ext cx="12435840" cy="7602081"/>
          </a:xfrm>
        </p:spPr>
        <p:txBody>
          <a:bodyPr/>
          <a:lstStyle/>
          <a:p>
            <a:r>
              <a:rPr lang="en-US" sz="2800" u="sng" dirty="0"/>
              <a:t>Universal masking will prevent kids from missing school.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MDH and MSDE recommend that schools in Maryland follow a </a:t>
            </a:r>
            <a:r>
              <a:rPr lang="en-US" sz="2800" u="sng" dirty="0">
                <a:hlinkClick r:id="rId2"/>
              </a:rPr>
              <a:t>CDC policy</a:t>
            </a:r>
            <a:r>
              <a:rPr lang="en-US" sz="2800" dirty="0"/>
              <a:t> that grants </a:t>
            </a:r>
            <a:r>
              <a:rPr lang="en-US" sz="2800" u="sng" dirty="0"/>
              <a:t>an exception to quarantine </a:t>
            </a:r>
            <a:r>
              <a:rPr lang="en-US" sz="2800" dirty="0"/>
              <a:t>for </a:t>
            </a:r>
            <a:r>
              <a:rPr lang="en-US" sz="2800" b="1" dirty="0"/>
              <a:t>classroom-based</a:t>
            </a:r>
            <a:r>
              <a:rPr lang="en-US" sz="2800" dirty="0"/>
              <a:t> close contacts of a COVID-19 case if: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1) The school was practicing </a:t>
            </a:r>
            <a:r>
              <a:rPr lang="en-US" sz="2800" u="sng" dirty="0"/>
              <a:t>universal</a:t>
            </a:r>
            <a:r>
              <a:rPr lang="en-US" sz="2800" dirty="0"/>
              <a:t> and correct mask use, distancing, and ventilation and </a:t>
            </a:r>
            <a:br>
              <a:rPr lang="en-US" sz="2800" dirty="0"/>
            </a:br>
            <a:r>
              <a:rPr lang="en-US" sz="2800" dirty="0"/>
              <a:t>2) Both students were correctly using masks during the exposure.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This would not apply to cafeteria-based close contacts or other special circumstances.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Vaccinated individuals and individuals who have been diagnosed with COVID-19 in the last 3 months currently do not have to quarantine after close contact with someone infected with COVID-19.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https://www.cdc.gov/coronavirus/2019-ncov/php/contact-tracing/contact-tracing-plan/appendix.html#contact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40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D6AD-F758-4170-A76E-5650261CB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880" y="304800"/>
            <a:ext cx="12313920" cy="3877985"/>
          </a:xfrm>
        </p:spPr>
        <p:txBody>
          <a:bodyPr/>
          <a:lstStyle/>
          <a:p>
            <a:r>
              <a:rPr lang="en-US" sz="2400" dirty="0"/>
              <a:t>Two shared goals: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Preventing COVID-19 transmission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Maximizing in-person education</a:t>
            </a:r>
          </a:p>
          <a:p>
            <a:endParaRPr lang="en-US" sz="2400" dirty="0"/>
          </a:p>
          <a:p>
            <a:r>
              <a:rPr lang="en-US" sz="2400" dirty="0"/>
              <a:t>What policy best meets these shared goals?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F7FAE2-A274-4B43-85F4-8BFA183A6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784869"/>
              </p:ext>
            </p:extLst>
          </p:nvPr>
        </p:nvGraphicFramePr>
        <p:xfrm>
          <a:off x="485140" y="2133600"/>
          <a:ext cx="11963400" cy="536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077017874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1608326232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103323972"/>
                    </a:ext>
                  </a:extLst>
                </a:gridCol>
              </a:tblGrid>
              <a:tr h="428823">
                <a:tc>
                  <a:txBody>
                    <a:bodyPr/>
                    <a:lstStyle/>
                    <a:p>
                      <a:r>
                        <a:rPr lang="en-US" dirty="0"/>
                        <a:t>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75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Universal mask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Maximizes in-person education for students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Minimizes COVID transmission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Reduces spread of other respiratory illness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Avoids disclosing vaccination status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Inconvenience of masks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Mask litter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058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Mask use mandated for all staff and students who are not vaccinated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Helps preserve in-person education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Lowers the chance of COVID transmission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Might encourage vaccination for 12+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Will need to be proactive to prevent bullying related to masks and vaccination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Only school nurses can access vaccination status, so hard to enforce policy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Schools will not qualify for quarantine exemption so more students will miss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62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Masks required in elementary, optional in middle and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Protects children who are not old enough to be vaccinated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Will need to be proactive to prevent bullying related to masks and vaccination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Schools will not qualify for quarantine exemption so more students will miss school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Higher chance of losing in-person schooling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34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694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864AD8-C0D9-4D5D-9860-9D4F5D37ABCA}"/>
              </a:ext>
            </a:extLst>
          </p:cNvPr>
          <p:cNvSpPr/>
          <p:nvPr/>
        </p:nvSpPr>
        <p:spPr>
          <a:xfrm>
            <a:off x="1041400" y="533400"/>
            <a:ext cx="69088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Areas of high (red), substantial (orange), moderate (yellow), and low (blue) transmission of COVID-19</a:t>
            </a:r>
          </a:p>
          <a:p>
            <a:r>
              <a:rPr lang="en-US" dirty="0"/>
              <a:t>Last week, all of Maryland was at moderate levels, and now 13 jurisdictions are substantial and one is high. Carroll is still moderate.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85D409-5637-4CE4-B047-31D39AA7D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926759"/>
            <a:ext cx="7391400" cy="4991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719816-822E-4D64-A1A2-05E16859E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2971800"/>
            <a:ext cx="4591084" cy="257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68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342B3F-7431-430F-BAD5-E8D7BF923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43681"/>
              </p:ext>
            </p:extLst>
          </p:nvPr>
        </p:nvGraphicFramePr>
        <p:xfrm>
          <a:off x="2184400" y="838200"/>
          <a:ext cx="8305800" cy="5597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7278">
                  <a:extLst>
                    <a:ext uri="{9D8B030D-6E8A-4147-A177-3AD203B41FA5}">
                      <a16:colId xmlns:a16="http://schemas.microsoft.com/office/drawing/2014/main" val="978779685"/>
                    </a:ext>
                  </a:extLst>
                </a:gridCol>
                <a:gridCol w="3188522">
                  <a:extLst>
                    <a:ext uri="{9D8B030D-6E8A-4147-A177-3AD203B41FA5}">
                      <a16:colId xmlns:a16="http://schemas.microsoft.com/office/drawing/2014/main" val="4263533481"/>
                    </a:ext>
                  </a:extLst>
                </a:gridCol>
              </a:tblGrid>
              <a:tr h="1127126">
                <a:tc gridSpan="2">
                  <a:txBody>
                    <a:bodyPr/>
                    <a:lstStyle/>
                    <a:p>
                      <a:r>
                        <a:rPr lang="en-US" sz="3200" dirty="0"/>
                        <a:t>Covid-19 Vaccine Doses Administered by CCHD*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138723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en-US" sz="2400" baseline="30000" dirty="0">
                          <a:highlight>
                            <a:srgbClr val="FFFF00"/>
                          </a:highlight>
                        </a:rPr>
                        <a:t>st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 doses administered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27,289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902343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Single-doses J&amp;J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562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750545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2</a:t>
                      </a:r>
                      <a:r>
                        <a:rPr lang="en-US" sz="2400" baseline="30000" dirty="0">
                          <a:highlight>
                            <a:srgbClr val="FFFF00"/>
                          </a:highlight>
                        </a:rPr>
                        <a:t>nd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 doses administered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25,951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934195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r>
                        <a:rPr lang="en-US" sz="3200" dirty="0">
                          <a:highlight>
                            <a:srgbClr val="FFFF00"/>
                          </a:highlight>
                        </a:rPr>
                        <a:t>TOTAL DOSES ADMINISTERED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highlight>
                            <a:srgbClr val="FFFF00"/>
                          </a:highlight>
                        </a:rPr>
                        <a:t>53,802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13027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4C4738C-7800-43B8-AD5F-E157B1250560}"/>
              </a:ext>
            </a:extLst>
          </p:cNvPr>
          <p:cNvSpPr txBox="1"/>
          <p:nvPr/>
        </p:nvSpPr>
        <p:spPr>
          <a:xfrm>
            <a:off x="1498600" y="6749534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As of August 10, 2021</a:t>
            </a:r>
          </a:p>
        </p:txBody>
      </p:sp>
    </p:spTree>
    <p:extLst>
      <p:ext uri="{BB962C8B-B14F-4D97-AF65-F5344CB8AC3E}">
        <p14:creationId xmlns:p14="http://schemas.microsoft.com/office/powerpoint/2010/main" val="113251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A40AD9-796C-4A01-9873-7F0BDDAA483B}"/>
              </a:ext>
            </a:extLst>
          </p:cNvPr>
          <p:cNvSpPr txBox="1"/>
          <p:nvPr/>
        </p:nvSpPr>
        <p:spPr>
          <a:xfrm>
            <a:off x="11649205" y="839211"/>
            <a:ext cx="213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table shows the percentage of the total population (all ages including children) who are vaccinated.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25B20-A644-4CC6-A585-1F634A065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457200"/>
            <a:ext cx="9601200" cy="69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79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B7A1DB-8064-446F-A876-9BA3C709D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1321776"/>
            <a:ext cx="9525000" cy="512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6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C7943F-130A-4B72-B408-FE2785436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291591"/>
            <a:ext cx="9906000" cy="71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2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9FC967-8425-4F0B-A609-C49C7838B772}"/>
              </a:ext>
            </a:extLst>
          </p:cNvPr>
          <p:cNvSpPr txBox="1"/>
          <p:nvPr/>
        </p:nvSpPr>
        <p:spPr>
          <a:xfrm>
            <a:off x="889000" y="228601"/>
            <a:ext cx="1135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Vaccination Clinics</a:t>
            </a:r>
          </a:p>
          <a:p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F131B0-A6AB-4A59-80DA-9D6A35D520C4}"/>
              </a:ext>
            </a:extLst>
          </p:cNvPr>
          <p:cNvSpPr txBox="1"/>
          <p:nvPr/>
        </p:nvSpPr>
        <p:spPr>
          <a:xfrm>
            <a:off x="508000" y="1219200"/>
            <a:ext cx="12801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Come to a Health Department clinic, 290 South Center St., Westminster</a:t>
            </a: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Tuesdays 10:00 am to 12:00 pm starting August 10</a:t>
            </a:r>
            <a:r>
              <a:rPr lang="en-US" sz="3200" b="1" baseline="30000" dirty="0"/>
              <a:t>th</a:t>
            </a:r>
            <a:r>
              <a:rPr lang="en-US" sz="3200" b="1" dirty="0"/>
              <a:t> </a:t>
            </a: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Fridays 1:00 to 3:00 pm starting August 6</a:t>
            </a:r>
            <a:r>
              <a:rPr lang="en-US" sz="3200" b="1" baseline="30000" dirty="0"/>
              <a:t>th</a:t>
            </a:r>
            <a:endParaRPr lang="en-US" sz="3200" dirty="0"/>
          </a:p>
          <a:p>
            <a:endParaRPr lang="en-US" sz="3200" b="1" dirty="0"/>
          </a:p>
          <a:p>
            <a:r>
              <a:rPr lang="en-US" sz="3200" b="1" dirty="0"/>
              <a:t>Anyone 12 and up can be vaccinated at these clinics (Pfizer is still the only vaccine approved for use in ages 12-17)</a:t>
            </a:r>
          </a:p>
          <a:p>
            <a:endParaRPr lang="en-US" sz="3200" b="1" dirty="0"/>
          </a:p>
          <a:p>
            <a:r>
              <a:rPr lang="en-US" sz="3200" dirty="0"/>
              <a:t>All links shared on our website. </a:t>
            </a:r>
          </a:p>
          <a:p>
            <a:r>
              <a:rPr lang="en-US" sz="3200" dirty="0">
                <a:hlinkClick r:id="rId2"/>
              </a:rPr>
              <a:t>https://cchd.maryland.gov/registration-links/</a:t>
            </a:r>
            <a:endParaRPr lang="en-US" sz="3200" dirty="0"/>
          </a:p>
          <a:p>
            <a:endParaRPr lang="en-US" sz="3200" b="1" dirty="0"/>
          </a:p>
          <a:p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4C8F1-EA0C-4462-BD00-132D0F4F16DB}"/>
              </a:ext>
            </a:extLst>
          </p:cNvPr>
          <p:cNvSpPr txBox="1"/>
          <p:nvPr/>
        </p:nvSpPr>
        <p:spPr>
          <a:xfrm flipV="1">
            <a:off x="11328400" y="7892007"/>
            <a:ext cx="160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EDC1F3-3B1A-41A4-A71D-CE8692E82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0" y="4581599"/>
            <a:ext cx="5088659" cy="29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83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9A39F8-CC2D-4FB4-B978-0AB1D59D5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64" y="304801"/>
            <a:ext cx="5463436" cy="5463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C96A63-A7CB-4ED6-A4C2-D79C272C5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80793"/>
            <a:ext cx="5486400" cy="548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953523-B137-4405-9A0B-52B0A1CBE43C}"/>
              </a:ext>
            </a:extLst>
          </p:cNvPr>
          <p:cNvSpPr txBox="1"/>
          <p:nvPr/>
        </p:nvSpPr>
        <p:spPr>
          <a:xfrm>
            <a:off x="508000" y="6096000"/>
            <a:ext cx="1203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Learn more about COVID-19 vaccinations, including myths and FAQs, at </a:t>
            </a:r>
            <a:r>
              <a:rPr lang="en-US" sz="2800" b="1" dirty="0">
                <a:hlinkClick r:id="rId4"/>
              </a:rPr>
              <a:t>https://cchd.maryland.gov/covid-19-vaccination/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2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86D7D-EC75-4D2C-B0CE-D7D676E0BC85}"/>
              </a:ext>
            </a:extLst>
          </p:cNvPr>
          <p:cNvSpPr txBox="1"/>
          <p:nvPr/>
        </p:nvSpPr>
        <p:spPr>
          <a:xfrm>
            <a:off x="1431977" y="2743200"/>
            <a:ext cx="11125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solidFill>
                  <a:srgbClr val="002060"/>
                </a:solidFill>
              </a:rPr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8EB1C-9248-4D61-95D5-FCC225375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652" y="5943600"/>
            <a:ext cx="1931167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186F0-AD41-49FD-A4DB-75159CBA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152400"/>
            <a:ext cx="13335000" cy="1415772"/>
          </a:xfrm>
        </p:spPr>
        <p:txBody>
          <a:bodyPr/>
          <a:lstStyle/>
          <a:p>
            <a:r>
              <a:rPr lang="en-US" sz="2800" b="1" dirty="0"/>
              <a:t>Levels of community transmission as defined by the CDC: </a:t>
            </a:r>
            <a:br>
              <a:rPr lang="en-US" sz="2800" b="1" dirty="0"/>
            </a:br>
            <a:r>
              <a:rPr lang="en-US" sz="2400" b="1" dirty="0"/>
              <a:t>- </a:t>
            </a:r>
            <a:r>
              <a:rPr lang="en-US" sz="2000" b="1" dirty="0"/>
              <a:t>Total new cases per 100,000 in past 7 days: low 0-9.99, moderate 10-49.99, substantial 50-99.99, high &gt;= 100</a:t>
            </a:r>
            <a:br>
              <a:rPr lang="en-US" sz="2000" b="1" dirty="0"/>
            </a:br>
            <a:r>
              <a:rPr lang="en-US" sz="2000" b="1" dirty="0"/>
              <a:t>- Percent positive tests in past 7 days: low 0-4.99%, moderate 5-7.99%, substantial 8-9.99%, high &gt;=10%</a:t>
            </a:r>
            <a:br>
              <a:rPr lang="en-US" sz="2000" b="1" dirty="0"/>
            </a:br>
            <a:r>
              <a:rPr lang="en-US" sz="2000" b="1" dirty="0"/>
              <a:t>- If the two indicators suggest different transmission levels, the higher level is selected.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71969-C938-4516-945D-B09F0D4E5EDC}"/>
              </a:ext>
            </a:extLst>
          </p:cNvPr>
          <p:cNvSpPr txBox="1"/>
          <p:nvPr/>
        </p:nvSpPr>
        <p:spPr>
          <a:xfrm>
            <a:off x="9728199" y="4203175"/>
            <a:ext cx="40894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Positivity rate in Carroll County:</a:t>
            </a:r>
          </a:p>
          <a:p>
            <a:r>
              <a:rPr lang="en-US" sz="2800" b="1" dirty="0">
                <a:highlight>
                  <a:srgbClr val="FFFF00"/>
                </a:highlight>
              </a:rPr>
              <a:t>3.45%</a:t>
            </a:r>
          </a:p>
          <a:p>
            <a:r>
              <a:rPr lang="en-US" sz="2800" b="1" dirty="0">
                <a:highlight>
                  <a:srgbClr val="FFFF00"/>
                </a:highlight>
              </a:rPr>
              <a:t>Low</a:t>
            </a:r>
          </a:p>
          <a:p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Up +2.01% from last week</a:t>
            </a:r>
          </a:p>
          <a:p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A7D65-8FBC-44C6-852D-3F1085FAB787}"/>
              </a:ext>
            </a:extLst>
          </p:cNvPr>
          <p:cNvSpPr txBox="1"/>
          <p:nvPr/>
        </p:nvSpPr>
        <p:spPr>
          <a:xfrm>
            <a:off x="9905999" y="1691788"/>
            <a:ext cx="37084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Total new cases per 100,000 this week: </a:t>
            </a:r>
          </a:p>
          <a:p>
            <a:r>
              <a:rPr lang="en-US" sz="2800" b="1" dirty="0">
                <a:highlight>
                  <a:srgbClr val="FFFF00"/>
                </a:highlight>
              </a:rPr>
              <a:t>37.9</a:t>
            </a:r>
            <a:r>
              <a:rPr lang="en-US" sz="2800" b="1">
                <a:highlight>
                  <a:srgbClr val="FFFF00"/>
                </a:highlight>
              </a:rPr>
              <a:t>, moderate</a:t>
            </a:r>
            <a:endParaRPr lang="en-US" sz="2800" b="1" dirty="0">
              <a:highlight>
                <a:srgbClr val="FFFF00"/>
              </a:highlight>
            </a:endParaRPr>
          </a:p>
          <a:p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Up +11.8 from last week</a:t>
            </a:r>
          </a:p>
          <a:p>
            <a:endParaRPr lang="en-US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B03A13-6963-4C67-AF2C-F3F9508BF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720246"/>
            <a:ext cx="9386614" cy="48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6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4C5A5-FEC8-4266-8D6A-448CEB72A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59127" y="-27877"/>
            <a:ext cx="2362200" cy="8402300"/>
          </a:xfrm>
        </p:spPr>
        <p:txBody>
          <a:bodyPr/>
          <a:lstStyle/>
          <a:p>
            <a:r>
              <a:rPr lang="en-US" sz="2800" b="1" u="sng" dirty="0">
                <a:solidFill>
                  <a:schemeClr val="tx2"/>
                </a:solidFill>
              </a:rPr>
              <a:t>Probable cases</a:t>
            </a:r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Probable cases are those who test positive with an antigen test, not a PCR test.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Probable cases are not included in our confirmed case totals (PCR test only).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Cases that are confirmed with PCR tests are removed from the probable totals.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Week of 5/9 high due to lab submitting multiple weeks of past reports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361162-4EF3-4DDE-A1C9-8C7C1BE5B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85800"/>
            <a:ext cx="1036247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7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80A63-29E0-45D1-8E08-753B0F4E5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761" y="304800"/>
            <a:ext cx="1385277" cy="11205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403BBC-0A99-4776-A290-CD5BF1B36B72}"/>
              </a:ext>
            </a:extLst>
          </p:cNvPr>
          <p:cNvSpPr txBox="1"/>
          <p:nvPr/>
        </p:nvSpPr>
        <p:spPr>
          <a:xfrm>
            <a:off x="651631" y="7098268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note: community cases only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E5C2B4-3701-4B13-987A-2427A0277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152400"/>
            <a:ext cx="9525000" cy="684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6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28FDCF-7746-485A-AE0E-27792155B3C9}"/>
              </a:ext>
            </a:extLst>
          </p:cNvPr>
          <p:cNvSpPr txBox="1"/>
          <p:nvPr/>
        </p:nvSpPr>
        <p:spPr>
          <a:xfrm>
            <a:off x="1041400" y="7010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Community cases only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10DD0-3874-4D56-9C5E-9907A8A0B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8820" y="152400"/>
            <a:ext cx="1786283" cy="1450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A917A-6E09-44AA-86D9-4D98437B2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152400"/>
            <a:ext cx="9372600" cy="669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8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4AD9E1-270F-49FC-B0BA-629B6079A7E5}"/>
              </a:ext>
            </a:extLst>
          </p:cNvPr>
          <p:cNvSpPr txBox="1"/>
          <p:nvPr/>
        </p:nvSpPr>
        <p:spPr>
          <a:xfrm>
            <a:off x="10337800" y="469880"/>
            <a:ext cx="3276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graph shows hospitalizations by week for COVID positive Carroll County residents, in any hospital.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Report week is the week their case was reported, which may not be the same week they were hospitalized. Only one hospitalization is noted per person.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There is a slight data lag so recent numbers may increase.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Additional hospital data can be found on our website: https://cchd.maryland.gov/carroll-county-md-cases/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824B4-8F7F-434A-A0F1-899AB2494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04800"/>
            <a:ext cx="9677400" cy="70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8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E54625-42E0-479D-869F-4A7A51C53401}"/>
              </a:ext>
            </a:extLst>
          </p:cNvPr>
          <p:cNvSpPr txBox="1"/>
          <p:nvPr/>
        </p:nvSpPr>
        <p:spPr>
          <a:xfrm>
            <a:off x="1955800" y="5410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E50243-A317-404B-AB14-5634558F0A5F}"/>
              </a:ext>
            </a:extLst>
          </p:cNvPr>
          <p:cNvCxnSpPr/>
          <p:nvPr/>
        </p:nvCxnSpPr>
        <p:spPr>
          <a:xfrm flipH="1">
            <a:off x="1609725" y="6324600"/>
            <a:ext cx="41275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9400E78-8280-4D8F-9425-4A342CC38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495498"/>
            <a:ext cx="11582400" cy="678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69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E54625-42E0-479D-869F-4A7A51C53401}"/>
              </a:ext>
            </a:extLst>
          </p:cNvPr>
          <p:cNvSpPr txBox="1"/>
          <p:nvPr/>
        </p:nvSpPr>
        <p:spPr>
          <a:xfrm>
            <a:off x="1955800" y="5410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E50243-A317-404B-AB14-5634558F0A5F}"/>
              </a:ext>
            </a:extLst>
          </p:cNvPr>
          <p:cNvCxnSpPr/>
          <p:nvPr/>
        </p:nvCxnSpPr>
        <p:spPr>
          <a:xfrm flipH="1">
            <a:off x="1609725" y="6324600"/>
            <a:ext cx="41275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CDC9F47-5863-4E0C-B935-E6E618F224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00" y="162249"/>
            <a:ext cx="1256462" cy="10163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616305-9D51-4BA7-B93B-8A3A9735A808}"/>
              </a:ext>
            </a:extLst>
          </p:cNvPr>
          <p:cNvSpPr/>
          <p:nvPr/>
        </p:nvSpPr>
        <p:spPr>
          <a:xfrm>
            <a:off x="10979150" y="1371600"/>
            <a:ext cx="245745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Please note: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data does not include deaths in probable cases.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3043F-DEAB-4743-A0E6-A2FC57623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408201"/>
            <a:ext cx="9677400" cy="69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7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FA4AC1-CD50-4C8E-AC0D-5D0543E92BAC}"/>
              </a:ext>
            </a:extLst>
          </p:cNvPr>
          <p:cNvSpPr/>
          <p:nvPr/>
        </p:nvSpPr>
        <p:spPr>
          <a:xfrm>
            <a:off x="317500" y="381000"/>
            <a:ext cx="13182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New CDC Guidance</a:t>
            </a:r>
          </a:p>
          <a:p>
            <a:r>
              <a:rPr lang="en-US" sz="2400" dirty="0"/>
              <a:t>Based on data about the Delta variant, which is much more contagious than past versions of the virus and is now causing over 90% of cases in the U.S.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you are unvaccinated or partially vaccinated, practice all recommended prevention measures until fully vaccinated.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maximize protection from the Delta variant and prevent possibly spreading it to others, wear a mask indoors in public if you are in an area of substantial or high transmission, even if you are fully vaccinated.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Wearing a mask is most important if you have a weakened immune system or if, because of your age or an underlying medical condition, you are at increased risk for severe disease, or if someone in your household has a weakened immune system, is at increased risk for severe disease, or is unvaccinated. If this applies to you or your household, you might choose to wear a mask regardless of the level of transmission in your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CDC recommends universal indoor masking for all teachers, staff, students, and visitors to K-12 schools, regardless of vaccination status. Children should return to full-time in-person learning in the fall with layered prevention strategies in place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4161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31796</TotalTime>
  <Words>1060</Words>
  <Application>Microsoft Office PowerPoint</Application>
  <PresentationFormat>Custom</PresentationFormat>
  <Paragraphs>107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Ed Singer, L.E.H.S. Carroll County Health Officer *Please note that this data is preliminary and subject to change. </vt:lpstr>
      <vt:lpstr>Levels of community transmission as defined by the CDC:  - Total new cases per 100,000 in past 7 days: low 0-9.99, moderate 10-49.99, substantial 50-99.99, high &gt;= 100 - Percent positive tests in past 7 days: low 0-4.99%, moderate 5-7.99%, substantial 8-9.99%, high &gt;=10% - If the two indicators suggest different transmission levels, the higher level is selected.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Universal masking will prevent kids from missing school.  MDH and MSDE recommend that schools in Maryland follow a CDC policy that grants an exception to quarantine for classroom-based close contacts of a COVID-19 case if:  1) The school was practicing universal and correct mask use, distancing, and ventilation and  2) Both students were correctly using masks during the exposure.  This would not apply to cafeteria-based close contacts or other special circumstances.  Vaccinated individuals and individuals who have been diagnosed with COVID-19 in the last 3 months currently do not have to quarantine after close contact with someone infected with COVID-19.  https://www.cdc.gov/coronavirus/2019-ncov/php/contact-tracing/contact-tracing-plan/appendix.html#contact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Bergmann</dc:creator>
  <cp:lastModifiedBy>Maggie Kunz</cp:lastModifiedBy>
  <cp:revision>337</cp:revision>
  <cp:lastPrinted>2021-06-09T17:55:29Z</cp:lastPrinted>
  <dcterms:created xsi:type="dcterms:W3CDTF">2020-08-10T20:21:25Z</dcterms:created>
  <dcterms:modified xsi:type="dcterms:W3CDTF">2021-09-01T18:23:59Z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2020-08-06T00:00:00Z</vt:filetime>
  </property>
  <property fmtid="{D5CDD505-2E9C-101B-9397-08002B2CF9AE}" pid="3" name="Creator">
    <vt:lpwstr>Microsoft® Excel® 2019</vt:lpwstr>
  </property>
  <property fmtid="{D5CDD505-2E9C-101B-9397-08002B2CF9AE}" pid="4" name="LastSaved">
    <vt:filetime>2020-08-10T00:00:00Z</vt:filetime>
  </property>
</Properties>
</file>